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22" autoAdjust="0"/>
    <p:restoredTop sz="94622" autoAdjust="0"/>
  </p:normalViewPr>
  <p:slideViewPr>
    <p:cSldViewPr>
      <p:cViewPr varScale="1">
        <p:scale>
          <a:sx n="42" d="100"/>
          <a:sy n="42" d="100"/>
        </p:scale>
        <p:origin x="2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jpeg"/><Relationship Id="rId9" Type="http://schemas.openxmlformats.org/officeDocument/2006/relationships/hyperlink" Target="https://colab.research.google.com/drive/1C89KtxPB_wuMYcPEbJ7pnZz-iKFtr9UF?usp=sha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12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sv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21.jpe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7.svg"/><Relationship Id="rId5" Type="http://schemas.openxmlformats.org/officeDocument/2006/relationships/image" Target="../media/image19.sv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5.png"/><Relationship Id="rId5" Type="http://schemas.openxmlformats.org/officeDocument/2006/relationships/image" Target="../media/image9.sv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1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.svg"/><Relationship Id="rId5" Type="http://schemas.openxmlformats.org/officeDocument/2006/relationships/image" Target="../media/image31.jpeg"/><Relationship Id="rId15" Type="http://schemas.openxmlformats.org/officeDocument/2006/relationships/image" Target="../media/image35.svg"/><Relationship Id="rId10" Type="http://schemas.openxmlformats.org/officeDocument/2006/relationships/image" Target="../media/image4.png"/><Relationship Id="rId4" Type="http://schemas.openxmlformats.org/officeDocument/2006/relationships/image" Target="../media/image30.jpeg"/><Relationship Id="rId9" Type="http://schemas.openxmlformats.org/officeDocument/2006/relationships/image" Target="../media/image7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svg"/><Relationship Id="rId7" Type="http://schemas.openxmlformats.org/officeDocument/2006/relationships/image" Target="../media/image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9.svg"/><Relationship Id="rId10" Type="http://schemas.openxmlformats.org/officeDocument/2006/relationships/image" Target="../media/image40.jpg"/><Relationship Id="rId4" Type="http://schemas.openxmlformats.org/officeDocument/2006/relationships/image" Target="../media/image38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6883" y="2032026"/>
            <a:ext cx="8833681" cy="33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1"/>
              </a:lnSpc>
            </a:pPr>
            <a:r>
              <a:rPr lang="en-US" sz="603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ICU BED ASSIGNMENT OPTIMIZATION USING FUZZY LOGIC AND GENETIC ALGORITHM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58431" y="1639624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66883" y="6497895"/>
            <a:ext cx="807848" cy="201962"/>
          </a:xfrm>
          <a:custGeom>
            <a:avLst/>
            <a:gdLst/>
            <a:ahLst/>
            <a:cxnLst/>
            <a:rect l="l" t="t" r="r" b="b"/>
            <a:pathLst>
              <a:path w="807848" h="201962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66883" y="738370"/>
            <a:ext cx="1615696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HEALRHCARE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6883" y="6852257"/>
            <a:ext cx="623441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BY- GOURAV RAVA, KESHAV, AYUSH BAHETI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6883" y="1313838"/>
            <a:ext cx="5863789" cy="69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2999" b="1" spc="1385">
                <a:solidFill>
                  <a:srgbClr val="3575FE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957709" y="882134"/>
            <a:ext cx="460336" cy="306699"/>
          </a:xfrm>
          <a:custGeom>
            <a:avLst/>
            <a:gdLst/>
            <a:ahLst/>
            <a:cxnLst/>
            <a:rect l="l" t="t" r="r" b="b"/>
            <a:pathLst>
              <a:path w="460336" h="306699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269E-A27F-546D-8DE9-68A4FD20C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5DA9B8-9F58-C7D1-1AAB-EB6E575855D4}"/>
              </a:ext>
            </a:extLst>
          </p:cNvPr>
          <p:cNvGrpSpPr/>
          <p:nvPr/>
        </p:nvGrpSpPr>
        <p:grpSpPr>
          <a:xfrm>
            <a:off x="-449337" y="0"/>
            <a:ext cx="4994253" cy="10997737"/>
            <a:chOff x="0" y="0"/>
            <a:chExt cx="1315359" cy="28965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9C42CF-AC9E-94D5-FD86-51E6800CA68B}"/>
                </a:ext>
              </a:extLst>
            </p:cNvPr>
            <p:cNvSpPr/>
            <p:nvPr/>
          </p:nvSpPr>
          <p:spPr>
            <a:xfrm>
              <a:off x="0" y="0"/>
              <a:ext cx="1315359" cy="2896523"/>
            </a:xfrm>
            <a:custGeom>
              <a:avLst/>
              <a:gdLst/>
              <a:ahLst/>
              <a:cxnLst/>
              <a:rect l="l" t="t" r="r" b="b"/>
              <a:pathLst>
                <a:path w="1315359" h="2896523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812814"/>
                  </a:lnTo>
                  <a:cubicBezTo>
                    <a:pt x="1315359" y="2835015"/>
                    <a:pt x="1306539" y="2856307"/>
                    <a:pt x="1290841" y="2872006"/>
                  </a:cubicBezTo>
                  <a:cubicBezTo>
                    <a:pt x="1275143" y="2887704"/>
                    <a:pt x="1253851" y="2896523"/>
                    <a:pt x="1231650" y="2896523"/>
                  </a:cubicBezTo>
                  <a:lnTo>
                    <a:pt x="83709" y="2896523"/>
                  </a:lnTo>
                  <a:cubicBezTo>
                    <a:pt x="61508" y="2896523"/>
                    <a:pt x="40216" y="2887704"/>
                    <a:pt x="24518" y="2872006"/>
                  </a:cubicBezTo>
                  <a:cubicBezTo>
                    <a:pt x="8819" y="2856307"/>
                    <a:pt x="0" y="2835015"/>
                    <a:pt x="0" y="281281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44744F-B6FC-7847-3AD9-AA936D97F656}"/>
                </a:ext>
              </a:extLst>
            </p:cNvPr>
            <p:cNvSpPr txBox="1"/>
            <p:nvPr/>
          </p:nvSpPr>
          <p:spPr>
            <a:xfrm>
              <a:off x="0" y="-9525"/>
              <a:ext cx="1315359" cy="290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C86F98F-04F3-1AA8-9A9A-E46CD710D0A1}"/>
              </a:ext>
            </a:extLst>
          </p:cNvPr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EB9693D-2C6E-BEB3-09BF-B1FA00823BDB}"/>
              </a:ext>
            </a:extLst>
          </p:cNvPr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2CD35FA-BC5F-F428-D47C-C0E53A3A6DAC}"/>
                </a:ext>
              </a:extLst>
            </p:cNvPr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1B08D34-B0F6-5AF8-D0FB-558378DCF4EF}"/>
                </a:ext>
              </a:extLst>
            </p:cNvPr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298B836-8A9B-8C90-11E0-6E5691151BF9}"/>
              </a:ext>
            </a:extLst>
          </p:cNvPr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7E882A5-DBBA-2FFA-FD40-086FEC57BC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384BD83-7429-4AF4-2CB1-48321B13D789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F826DEF-425D-24C2-0234-DBDB42A71989}"/>
              </a:ext>
            </a:extLst>
          </p:cNvPr>
          <p:cNvGrpSpPr/>
          <p:nvPr/>
        </p:nvGrpSpPr>
        <p:grpSpPr>
          <a:xfrm>
            <a:off x="1028700" y="2303866"/>
            <a:ext cx="7032431" cy="10548647"/>
            <a:chOff x="0" y="0"/>
            <a:chExt cx="6350000" cy="9525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CC56F5E-8B05-D247-6872-A35FA52453F3}"/>
                </a:ext>
              </a:extLst>
            </p:cNvPr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2500" r="-62500"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C183559-56B2-E5F2-EA49-D37770C9E7A7}"/>
              </a:ext>
            </a:extLst>
          </p:cNvPr>
          <p:cNvSpPr/>
          <p:nvPr/>
        </p:nvSpPr>
        <p:spPr>
          <a:xfrm>
            <a:off x="9284632" y="3484618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8911AB9-90AE-D924-4E83-E55B584CCDD5}"/>
              </a:ext>
            </a:extLst>
          </p:cNvPr>
          <p:cNvSpPr txBox="1"/>
          <p:nvPr/>
        </p:nvSpPr>
        <p:spPr>
          <a:xfrm>
            <a:off x="9284632" y="4549642"/>
            <a:ext cx="9977840" cy="175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9500" lvl="1">
              <a:lnSpc>
                <a:spcPts val="3466"/>
              </a:lnSpc>
            </a:pPr>
            <a:r>
              <a:rPr lang="en-US" sz="231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Fuzzy Logic → Smart, human-like priority scoring</a:t>
            </a:r>
          </a:p>
          <a:p>
            <a:pPr marL="249500" lvl="1">
              <a:lnSpc>
                <a:spcPts val="3466"/>
              </a:lnSpc>
            </a:pPr>
            <a:r>
              <a:rPr lang="en-US" sz="231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 → Finds optimal assignment in huge search space</a:t>
            </a:r>
          </a:p>
          <a:p>
            <a:pPr marL="249500" lvl="1">
              <a:lnSpc>
                <a:spcPts val="3466"/>
              </a:lnSpc>
            </a:pPr>
            <a:r>
              <a:rPr lang="en-US" sz="231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Balanced, fair, medically-sound ICU allocation</a:t>
            </a:r>
          </a:p>
          <a:p>
            <a:pPr marL="249500" lvl="1">
              <a:lnSpc>
                <a:spcPts val="3466"/>
              </a:lnSpc>
            </a:pPr>
            <a:r>
              <a:rPr lang="en-US" sz="2311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Works even with 150 patients + 40 beds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0347EF-B9E0-5132-C26A-7F2FB357745E}"/>
              </a:ext>
            </a:extLst>
          </p:cNvPr>
          <p:cNvSpPr txBox="1"/>
          <p:nvPr/>
        </p:nvSpPr>
        <p:spPr>
          <a:xfrm>
            <a:off x="9284632" y="1679558"/>
            <a:ext cx="7974668" cy="83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DB6D3B9-E106-D181-CAE3-B74ED1F0BE6E}"/>
              </a:ext>
            </a:extLst>
          </p:cNvPr>
          <p:cNvSpPr/>
          <p:nvPr/>
        </p:nvSpPr>
        <p:spPr>
          <a:xfrm>
            <a:off x="11484099" y="9044281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3B138C8-9B63-6C0B-38DF-5E4A7B457E45}"/>
              </a:ext>
            </a:extLst>
          </p:cNvPr>
          <p:cNvSpPr/>
          <p:nvPr/>
        </p:nvSpPr>
        <p:spPr>
          <a:xfrm>
            <a:off x="8061131" y="1028700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F8569BA-AB1D-3FD8-0498-7CAA7C1976D7}"/>
              </a:ext>
            </a:extLst>
          </p:cNvPr>
          <p:cNvGrpSpPr/>
          <p:nvPr/>
        </p:nvGrpSpPr>
        <p:grpSpPr>
          <a:xfrm>
            <a:off x="16254765" y="-670628"/>
            <a:ext cx="2710648" cy="2710648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266A929-C251-A8C8-5FFC-8EBD26BC80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7242FF4-570C-7871-60AF-83A65FB3A9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71F0EA2-7112-45E9-9550-8B9E0462AADF}"/>
              </a:ext>
            </a:extLst>
          </p:cNvPr>
          <p:cNvGrpSpPr/>
          <p:nvPr/>
        </p:nvGrpSpPr>
        <p:grpSpPr>
          <a:xfrm>
            <a:off x="17610088" y="1286533"/>
            <a:ext cx="1482057" cy="1482057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064411D-7AD4-3558-D629-E4B0E15E73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C48CF2A-69F0-08FF-35B6-9E0A82BA161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F7E6D4-EF11-4419-FCDB-46A08FDF6562}"/>
              </a:ext>
            </a:extLst>
          </p:cNvPr>
          <p:cNvSpPr txBox="1"/>
          <p:nvPr/>
        </p:nvSpPr>
        <p:spPr>
          <a:xfrm>
            <a:off x="9362254" y="7270822"/>
            <a:ext cx="854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 </a:t>
            </a:r>
            <a:r>
              <a:rPr lang="en-IN" sz="3600" b="1" dirty="0"/>
              <a:t>GOOGLE COLLAB </a:t>
            </a:r>
            <a:r>
              <a:rPr lang="en-IN" sz="3600" b="1" dirty="0">
                <a:hlinkClick r:id="rId9"/>
              </a:rPr>
              <a:t>Link-https://colab.research.google.com/drive/1C89KtxPB_wuMYcPEbJ7pnZz-iKFtr9UF?usp=sharing 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3898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151388" y="1892252"/>
            <a:ext cx="25067935" cy="25067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7264" y="-1504505"/>
            <a:ext cx="10762805" cy="107628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97264" y="-1985513"/>
            <a:ext cx="10902481" cy="1090243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6363" t="-874" r="-30479" b="-2368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123766" y="3207450"/>
            <a:ext cx="5086694" cy="339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l">
              <a:lnSpc>
                <a:spcPts val="12714"/>
              </a:lnSpc>
            </a:pPr>
            <a:r>
              <a:rPr lang="en-US" sz="119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3766" y="6827977"/>
            <a:ext cx="6773498" cy="66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875370" y="8916925"/>
            <a:ext cx="3245396" cy="32453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45436" y="4885642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44000" y="8916925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920004" y="4994219"/>
            <a:ext cx="14413073" cy="144130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8325" y="1860724"/>
            <a:ext cx="6555675" cy="6775101"/>
            <a:chOff x="0" y="0"/>
            <a:chExt cx="6362700" cy="6575666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27418" r="-2741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0558199" y="3484618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953923" y="4509098"/>
            <a:ext cx="1268804" cy="12688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076036" y="7780213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567043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1485" y="6701590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7259300" y="-670628"/>
            <a:ext cx="1706112" cy="17061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334609" y="4841457"/>
            <a:ext cx="507431" cy="604085"/>
          </a:xfrm>
          <a:custGeom>
            <a:avLst/>
            <a:gdLst/>
            <a:ahLst/>
            <a:cxnLst/>
            <a:rect l="l" t="t" r="r" b="b"/>
            <a:pathLst>
              <a:path w="507431" h="604085">
                <a:moveTo>
                  <a:pt x="0" y="0"/>
                </a:moveTo>
                <a:lnTo>
                  <a:pt x="507431" y="0"/>
                </a:lnTo>
                <a:lnTo>
                  <a:pt x="507431" y="604086"/>
                </a:lnTo>
                <a:lnTo>
                  <a:pt x="0" y="604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558199" y="4253646"/>
            <a:ext cx="7554157" cy="26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Hospital Challenge: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150 patients in need of care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Only 40 ICU beds available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Select beds equipped with ventilators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Various specialties: Neurology, Cardiac, Respiratory, General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balanced nurse workload is essential.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58199" y="7492145"/>
            <a:ext cx="5672401" cy="74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GOAL- Assign the best 40 patients to 40 ICU beds optimally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58199" y="2135651"/>
            <a:ext cx="7729801" cy="85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7"/>
              </a:lnSpc>
            </a:pPr>
            <a:r>
              <a:rPr lang="en-US" sz="57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9337" y="0"/>
            <a:ext cx="4994253" cy="10997737"/>
            <a:chOff x="0" y="0"/>
            <a:chExt cx="1315359" cy="2896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5359" cy="2896523"/>
            </a:xfrm>
            <a:custGeom>
              <a:avLst/>
              <a:gdLst/>
              <a:ahLst/>
              <a:cxnLst/>
              <a:rect l="l" t="t" r="r" b="b"/>
              <a:pathLst>
                <a:path w="1315359" h="2896523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812814"/>
                  </a:lnTo>
                  <a:cubicBezTo>
                    <a:pt x="1315359" y="2835015"/>
                    <a:pt x="1306539" y="2856307"/>
                    <a:pt x="1290841" y="2872006"/>
                  </a:cubicBezTo>
                  <a:cubicBezTo>
                    <a:pt x="1275143" y="2887704"/>
                    <a:pt x="1253851" y="2896523"/>
                    <a:pt x="1231650" y="2896523"/>
                  </a:cubicBezTo>
                  <a:lnTo>
                    <a:pt x="83709" y="2896523"/>
                  </a:lnTo>
                  <a:cubicBezTo>
                    <a:pt x="61508" y="2896523"/>
                    <a:pt x="40216" y="2887704"/>
                    <a:pt x="24518" y="2872006"/>
                  </a:cubicBezTo>
                  <a:cubicBezTo>
                    <a:pt x="8819" y="2856307"/>
                    <a:pt x="0" y="2835015"/>
                    <a:pt x="0" y="281281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315359" cy="2906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303866"/>
            <a:ext cx="7032431" cy="10548647"/>
            <a:chOff x="0" y="0"/>
            <a:chExt cx="6350000" cy="9525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2500" r="-62500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9284632" y="3484618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284632" y="4123428"/>
            <a:ext cx="8754339" cy="306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000" lvl="1" indent="-249500" algn="l">
              <a:lnSpc>
                <a:spcPts val="3466"/>
              </a:lnSpc>
              <a:buFont typeface="Arial"/>
              <a:buChar char="•"/>
            </a:pPr>
            <a:r>
              <a:rPr lang="en-US" sz="231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ICU triage is often slow and prone to errors.  </a:t>
            </a:r>
          </a:p>
          <a:p>
            <a:pPr marL="499000" lvl="1" indent="-249500" algn="l">
              <a:lnSpc>
                <a:spcPts val="3466"/>
              </a:lnSpc>
              <a:buFont typeface="Arial"/>
              <a:buChar char="•"/>
            </a:pPr>
            <a:r>
              <a:rPr lang="en-US" sz="231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Bed resources are limited.  </a:t>
            </a:r>
          </a:p>
          <a:p>
            <a:pPr marL="499000" lvl="1" indent="-249500" algn="l">
              <a:lnSpc>
                <a:spcPts val="3466"/>
              </a:lnSpc>
              <a:buFont typeface="Arial"/>
              <a:buChar char="•"/>
            </a:pPr>
            <a:r>
              <a:rPr lang="en-US" sz="231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Fair and medically sound prioritization is essential.  </a:t>
            </a:r>
          </a:p>
          <a:p>
            <a:pPr marL="499000" lvl="1" indent="-249500" algn="l">
              <a:lnSpc>
                <a:spcPts val="3466"/>
              </a:lnSpc>
              <a:buFont typeface="Arial"/>
              <a:buChar char="•"/>
            </a:pPr>
            <a:r>
              <a:rPr lang="en-US" sz="231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Balancing the workload among the team of four nurses is crucial.  </a:t>
            </a:r>
          </a:p>
          <a:p>
            <a:pPr algn="l">
              <a:lnSpc>
                <a:spcPts val="3466"/>
              </a:lnSpc>
            </a:pPr>
            <a:r>
              <a:rPr lang="en-US" sz="231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Patients in critical need of ventilators must receive ventilated beds.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4632" y="1679558"/>
            <a:ext cx="7974668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WHY OPTIMIZATION IS NEEDED?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84099" y="9044281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061131" y="1028700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6254765" y="-670628"/>
            <a:ext cx="2710648" cy="271064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610088" y="1286533"/>
            <a:ext cx="1482057" cy="148205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29379" y="3420172"/>
            <a:ext cx="11017748" cy="1101774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11999" y="4495940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029379" y="1005477"/>
            <a:ext cx="6229921" cy="6438443"/>
            <a:chOff x="0" y="0"/>
            <a:chExt cx="6362700" cy="6575666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27515" r="-2751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745664" y="4495940"/>
            <a:ext cx="4582632" cy="4762310"/>
            <a:chOff x="0" y="0"/>
            <a:chExt cx="812800" cy="8446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44669"/>
            </a:xfrm>
            <a:custGeom>
              <a:avLst/>
              <a:gdLst/>
              <a:ahLst/>
              <a:cxnLst/>
              <a:rect l="l" t="t" r="r" b="b"/>
              <a:pathLst>
                <a:path w="812800" h="844669">
                  <a:moveTo>
                    <a:pt x="150357" y="0"/>
                  </a:moveTo>
                  <a:lnTo>
                    <a:pt x="662443" y="0"/>
                  </a:lnTo>
                  <a:cubicBezTo>
                    <a:pt x="745483" y="0"/>
                    <a:pt x="812800" y="67317"/>
                    <a:pt x="812800" y="150357"/>
                  </a:cubicBezTo>
                  <a:lnTo>
                    <a:pt x="812800" y="694312"/>
                  </a:lnTo>
                  <a:cubicBezTo>
                    <a:pt x="812800" y="734189"/>
                    <a:pt x="796959" y="772433"/>
                    <a:pt x="768761" y="800630"/>
                  </a:cubicBezTo>
                  <a:cubicBezTo>
                    <a:pt x="740564" y="828828"/>
                    <a:pt x="702320" y="844669"/>
                    <a:pt x="662443" y="844669"/>
                  </a:cubicBezTo>
                  <a:lnTo>
                    <a:pt x="150357" y="844669"/>
                  </a:lnTo>
                  <a:cubicBezTo>
                    <a:pt x="67317" y="844669"/>
                    <a:pt x="0" y="777352"/>
                    <a:pt x="0" y="694312"/>
                  </a:cubicBezTo>
                  <a:lnTo>
                    <a:pt x="0" y="150357"/>
                  </a:lnTo>
                  <a:cubicBezTo>
                    <a:pt x="0" y="67317"/>
                    <a:pt x="67317" y="0"/>
                    <a:pt x="150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5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3066" y="4684271"/>
            <a:ext cx="4243610" cy="4385648"/>
            <a:chOff x="0" y="0"/>
            <a:chExt cx="6362700" cy="6575666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7"/>
              <a:stretch>
                <a:fillRect l="-42074" r="-42074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2211999" y="3611147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5436" y="893638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492666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394977" y="2243130"/>
            <a:ext cx="1268804" cy="126880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600407" y="2638198"/>
            <a:ext cx="857943" cy="511646"/>
          </a:xfrm>
          <a:custGeom>
            <a:avLst/>
            <a:gdLst/>
            <a:ahLst/>
            <a:cxnLst/>
            <a:rect l="l" t="t" r="r" b="b"/>
            <a:pathLst>
              <a:path w="857943" h="511646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748203" y="5149990"/>
            <a:ext cx="7375316" cy="224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610" lvl="1" indent="-258305" algn="l">
              <a:lnSpc>
                <a:spcPts val="3589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Fuzzy Logic → Calculates patient priority</a:t>
            </a:r>
          </a:p>
          <a:p>
            <a:pPr marL="516610" lvl="1" indent="-258305" algn="l">
              <a:lnSpc>
                <a:spcPts val="3589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Genetic Algorithm (GA)→ Selects best 40 patients &amp; assigns beds</a:t>
            </a:r>
          </a:p>
          <a:p>
            <a:pPr marL="516610" lvl="1" indent="-258305" algn="l">
              <a:lnSpc>
                <a:spcPts val="3589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Multi-objective Optimization</a:t>
            </a:r>
          </a:p>
          <a:p>
            <a:pPr marL="516610" lvl="1" indent="-258305" algn="l">
              <a:lnSpc>
                <a:spcPts val="3589"/>
              </a:lnSpc>
              <a:buFont typeface="Arial"/>
              <a:buChar char="•"/>
            </a:pPr>
            <a:r>
              <a:rPr lang="en-US" sz="23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Plots &amp; CSV Outputs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6883" y="738370"/>
            <a:ext cx="1615696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ICU BED ASSIGMENT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8203" y="4553090"/>
            <a:ext cx="5962092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USES: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1999" y="1824104"/>
            <a:ext cx="6700822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692057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76036" y="8936385"/>
            <a:ext cx="643732" cy="6437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35026" y="1917964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179402" y="4686384"/>
            <a:ext cx="13659093" cy="136590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37856" y="2152121"/>
            <a:ext cx="6872000" cy="687197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302023" y="2540022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383873" y="6142604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66883" y="738370"/>
            <a:ext cx="1615696" cy="5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Borcelle</a:t>
            </a:r>
          </a:p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Medical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57358" y="52093"/>
            <a:ext cx="7417776" cy="248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Patient &amp; BED Features</a:t>
            </a:r>
          </a:p>
          <a:p>
            <a:pPr algn="l">
              <a:lnSpc>
                <a:spcPts val="6359"/>
              </a:lnSpc>
            </a:pPr>
            <a:endParaRPr lang="en-US" sz="5999" b="1">
              <a:solidFill>
                <a:srgbClr val="19337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870224" y="2494773"/>
            <a:ext cx="7924695" cy="283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7"/>
              </a:lnSpc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Each patient has:</a:t>
            </a:r>
          </a:p>
          <a:p>
            <a:pPr marL="0" lvl="0" indent="0" algn="l">
              <a:lnSpc>
                <a:spcPts val="2807"/>
              </a:lnSpc>
            </a:pPr>
            <a:endParaRPr lang="en-US" sz="2807" b="1">
              <a:solidFill>
                <a:srgbClr val="1A26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(1–10)</a:t>
            </a: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</a:t>
            </a: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Comorbidities (0–5 diseases)</a:t>
            </a: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Vitals severity (1–10)</a:t>
            </a: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Doctor recommendation (1–10)</a:t>
            </a:r>
          </a:p>
          <a:p>
            <a:pPr marL="606112" lvl="1" indent="-303056" algn="l">
              <a:lnSpc>
                <a:spcPts val="2807"/>
              </a:lnSpc>
              <a:buFont typeface="Arial"/>
              <a:buChar char="•"/>
            </a:pPr>
            <a:r>
              <a:rPr lang="en-US" sz="2807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Priority output (0–100)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14596" y="5959625"/>
            <a:ext cx="5845523" cy="406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3"/>
              </a:lnSpc>
            </a:pPr>
            <a:r>
              <a:rPr lang="en-US" sz="2581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Each ICU bed includes the following details:</a:t>
            </a:r>
          </a:p>
          <a:p>
            <a:pPr marL="0" lvl="0" indent="0" algn="l">
              <a:lnSpc>
                <a:spcPts val="3613"/>
              </a:lnSpc>
            </a:pPr>
            <a:endParaRPr lang="en-US" sz="2581" b="1">
              <a:solidFill>
                <a:srgbClr val="1A263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57253" lvl="1" indent="-278626" algn="l">
              <a:lnSpc>
                <a:spcPts val="3613"/>
              </a:lnSpc>
              <a:buFont typeface="Arial"/>
              <a:buChar char="•"/>
            </a:pPr>
            <a:r>
              <a:rPr lang="en-US" sz="2581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Ventilator availability: Yes/No</a:t>
            </a:r>
          </a:p>
          <a:p>
            <a:pPr marL="557253" lvl="1" indent="-278626" algn="l">
              <a:lnSpc>
                <a:spcPts val="3613"/>
              </a:lnSpc>
              <a:buFont typeface="Arial"/>
              <a:buChar char="•"/>
            </a:pPr>
            <a:r>
              <a:rPr lang="en-US" sz="2581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Specialty type: Cardiac, Neuro, Respiratory, or General</a:t>
            </a:r>
          </a:p>
          <a:p>
            <a:pPr marL="557253" lvl="1" indent="-278626" algn="l">
              <a:lnSpc>
                <a:spcPts val="3613"/>
              </a:lnSpc>
              <a:buFont typeface="Arial"/>
              <a:buChar char="•"/>
            </a:pPr>
            <a:r>
              <a:rPr lang="en-US" sz="2581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Nurse group assignment: 1–4</a:t>
            </a:r>
          </a:p>
          <a:p>
            <a:pPr marL="557253" lvl="1" indent="-278626" algn="l">
              <a:lnSpc>
                <a:spcPts val="3613"/>
              </a:lnSpc>
              <a:buFont typeface="Arial"/>
              <a:buChar char="•"/>
            </a:pPr>
            <a:r>
              <a:rPr lang="en-US" sz="2581" b="1">
                <a:solidFill>
                  <a:srgbClr val="1A26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Bed identification number: 1–40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26" r="-11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3203" y="5733182"/>
            <a:ext cx="16541276" cy="165412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4945" y="4145179"/>
            <a:ext cx="6717889" cy="4965484"/>
            <a:chOff x="0" y="0"/>
            <a:chExt cx="1769321" cy="1307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9320" cy="1307782"/>
            </a:xfrm>
            <a:custGeom>
              <a:avLst/>
              <a:gdLst/>
              <a:ahLst/>
              <a:cxnLst/>
              <a:rect l="l" t="t" r="r" b="b"/>
              <a:pathLst>
                <a:path w="1769320" h="1307782">
                  <a:moveTo>
                    <a:pt x="40335" y="0"/>
                  </a:moveTo>
                  <a:lnTo>
                    <a:pt x="1728985" y="0"/>
                  </a:lnTo>
                  <a:cubicBezTo>
                    <a:pt x="1739683" y="0"/>
                    <a:pt x="1749942" y="4250"/>
                    <a:pt x="1757507" y="11814"/>
                  </a:cubicBezTo>
                  <a:cubicBezTo>
                    <a:pt x="1765071" y="19378"/>
                    <a:pt x="1769320" y="29638"/>
                    <a:pt x="1769320" y="40335"/>
                  </a:cubicBezTo>
                  <a:lnTo>
                    <a:pt x="1769320" y="1267447"/>
                  </a:lnTo>
                  <a:cubicBezTo>
                    <a:pt x="1769320" y="1289723"/>
                    <a:pt x="1751262" y="1307782"/>
                    <a:pt x="1728985" y="1307782"/>
                  </a:cubicBezTo>
                  <a:lnTo>
                    <a:pt x="40335" y="1307782"/>
                  </a:lnTo>
                  <a:cubicBezTo>
                    <a:pt x="18059" y="1307782"/>
                    <a:pt x="0" y="1289723"/>
                    <a:pt x="0" y="1267447"/>
                  </a:cubicBezTo>
                  <a:lnTo>
                    <a:pt x="0" y="40335"/>
                  </a:lnTo>
                  <a:cubicBezTo>
                    <a:pt x="0" y="18059"/>
                    <a:pt x="18059" y="0"/>
                    <a:pt x="40335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769321" cy="1317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18684" y="4145179"/>
            <a:ext cx="6046456" cy="4965484"/>
            <a:chOff x="0" y="0"/>
            <a:chExt cx="1592482" cy="13077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2482" cy="1307782"/>
            </a:xfrm>
            <a:custGeom>
              <a:avLst/>
              <a:gdLst/>
              <a:ahLst/>
              <a:cxnLst/>
              <a:rect l="l" t="t" r="r" b="b"/>
              <a:pathLst>
                <a:path w="1592482" h="1307782">
                  <a:moveTo>
                    <a:pt x="44814" y="0"/>
                  </a:moveTo>
                  <a:lnTo>
                    <a:pt x="1547668" y="0"/>
                  </a:lnTo>
                  <a:cubicBezTo>
                    <a:pt x="1559554" y="0"/>
                    <a:pt x="1570952" y="4721"/>
                    <a:pt x="1579357" y="13126"/>
                  </a:cubicBezTo>
                  <a:cubicBezTo>
                    <a:pt x="1587761" y="21530"/>
                    <a:pt x="1592482" y="32929"/>
                    <a:pt x="1592482" y="44814"/>
                  </a:cubicBezTo>
                  <a:lnTo>
                    <a:pt x="1592482" y="1262967"/>
                  </a:lnTo>
                  <a:cubicBezTo>
                    <a:pt x="1592482" y="1274853"/>
                    <a:pt x="1587761" y="1286252"/>
                    <a:pt x="1579357" y="1294656"/>
                  </a:cubicBezTo>
                  <a:cubicBezTo>
                    <a:pt x="1570952" y="1303060"/>
                    <a:pt x="1559554" y="1307782"/>
                    <a:pt x="1547668" y="1307782"/>
                  </a:cubicBezTo>
                  <a:lnTo>
                    <a:pt x="44814" y="1307782"/>
                  </a:lnTo>
                  <a:cubicBezTo>
                    <a:pt x="32929" y="1307782"/>
                    <a:pt x="21530" y="1303060"/>
                    <a:pt x="13126" y="1294656"/>
                  </a:cubicBezTo>
                  <a:cubicBezTo>
                    <a:pt x="4721" y="1286252"/>
                    <a:pt x="0" y="1274853"/>
                    <a:pt x="0" y="1262967"/>
                  </a:cubicBezTo>
                  <a:lnTo>
                    <a:pt x="0" y="44814"/>
                  </a:lnTo>
                  <a:cubicBezTo>
                    <a:pt x="0" y="32929"/>
                    <a:pt x="4721" y="21530"/>
                    <a:pt x="13126" y="13126"/>
                  </a:cubicBezTo>
                  <a:cubicBezTo>
                    <a:pt x="21530" y="4721"/>
                    <a:pt x="32929" y="0"/>
                    <a:pt x="44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592482" cy="1317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625468" y="2851256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639747" y="4740002"/>
            <a:ext cx="5668285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Real-world medical decisions aren’t binary.</a:t>
            </a:r>
          </a:p>
          <a:p>
            <a:pPr marL="0" lvl="0" indent="0"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instance:</a:t>
            </a:r>
          </a:p>
          <a:p>
            <a:pPr marL="0" lvl="0" indent="0" algn="ctr">
              <a:lnSpc>
                <a:spcPts val="2707"/>
              </a:lnSpc>
            </a:pPr>
            <a:endParaRPr lang="en-US" sz="2256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patient might be “50% elderly,”</a:t>
            </a:r>
          </a:p>
          <a:p>
            <a:pPr marL="0" lvl="0" indent="0" algn="ctr">
              <a:lnSpc>
                <a:spcPts val="2707"/>
              </a:lnSpc>
            </a:pPr>
            <a:endParaRPr lang="en-US" sz="2256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“70% at critical risk,”</a:t>
            </a:r>
          </a:p>
          <a:p>
            <a:pPr marL="0" lvl="0" indent="0" algn="ctr">
              <a:lnSpc>
                <a:spcPts val="2707"/>
              </a:lnSpc>
            </a:pPr>
            <a:endParaRPr lang="en-US" sz="2256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“30% with stable vitals.”</a:t>
            </a:r>
          </a:p>
          <a:p>
            <a:pPr marL="0" lvl="0" indent="0" algn="ctr">
              <a:lnSpc>
                <a:spcPts val="2707"/>
              </a:lnSpc>
            </a:pPr>
            <a:endParaRPr lang="en-US" sz="2256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707"/>
              </a:lnSpc>
            </a:pPr>
            <a:r>
              <a:rPr lang="en-US" sz="22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Fuzzy Logic effectively manages uncertainty and gradual severity.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80527" y="4722366"/>
            <a:ext cx="5276266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Fuzzy Memberships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Examples: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→ Low, Medium, High, Critical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 → Young, Middle, Elderly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Vitals → Stable, Moderate, Severe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Comorbidities → None, Few, Multiple</a:t>
            </a:r>
          </a:p>
          <a:p>
            <a:pPr algn="ctr">
              <a:lnSpc>
                <a:spcPts val="2292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292"/>
              </a:lnSpc>
            </a:pPr>
            <a:r>
              <a:rPr lang="en-US" sz="1910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Uses Triangular Membership Function.</a:t>
            </a:r>
          </a:p>
          <a:p>
            <a:pPr algn="ctr">
              <a:lnSpc>
                <a:spcPts val="4598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4434"/>
              </a:lnSpc>
            </a:pPr>
            <a:endParaRPr lang="en-US" sz="1910" b="1">
              <a:solidFill>
                <a:srgbClr val="19337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158664" y="1502289"/>
            <a:ext cx="7659996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Fuzzy Logic: Why?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55622" y="-5125918"/>
            <a:ext cx="9410262" cy="94102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51879" y="5198863"/>
            <a:ext cx="3927915" cy="4059387"/>
            <a:chOff x="0" y="0"/>
            <a:chExt cx="6362700" cy="6575666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14394" r="-1439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051879" y="1028700"/>
            <a:ext cx="3927915" cy="4059387"/>
            <a:chOff x="0" y="0"/>
            <a:chExt cx="1117659" cy="11550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23963" y="5198863"/>
            <a:ext cx="3927915" cy="4059387"/>
            <a:chOff x="0" y="0"/>
            <a:chExt cx="1117659" cy="11550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23963" y="1028700"/>
            <a:ext cx="3927915" cy="4059387"/>
            <a:chOff x="0" y="0"/>
            <a:chExt cx="6362700" cy="6575666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27515" r="-2751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544365" y="3410067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10658" y="907153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998721" y="29264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21619" y="254272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648272" y="1612432"/>
            <a:ext cx="735128" cy="833006"/>
          </a:xfrm>
          <a:custGeom>
            <a:avLst/>
            <a:gdLst/>
            <a:ahLst/>
            <a:cxnLst/>
            <a:rect l="l" t="t" r="r" b="b"/>
            <a:pathLst>
              <a:path w="735128" h="833006">
                <a:moveTo>
                  <a:pt x="0" y="0"/>
                </a:moveTo>
                <a:lnTo>
                  <a:pt x="735129" y="0"/>
                </a:lnTo>
                <a:lnTo>
                  <a:pt x="735129" y="833006"/>
                </a:lnTo>
                <a:lnTo>
                  <a:pt x="0" y="833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847150" y="6093460"/>
            <a:ext cx="3037530" cy="1866700"/>
          </a:xfrm>
          <a:custGeom>
            <a:avLst/>
            <a:gdLst/>
            <a:ahLst/>
            <a:cxnLst/>
            <a:rect l="l" t="t" r="r" b="b"/>
            <a:pathLst>
              <a:path w="3037530" h="1866700">
                <a:moveTo>
                  <a:pt x="0" y="0"/>
                </a:moveTo>
                <a:lnTo>
                  <a:pt x="3037530" y="0"/>
                </a:lnTo>
                <a:lnTo>
                  <a:pt x="3037530" y="1866701"/>
                </a:lnTo>
                <a:lnTo>
                  <a:pt x="0" y="1866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99726" y="1425354"/>
            <a:ext cx="6138923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MEDICAL RULE OF FUZZY LOGIC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4365" y="3829789"/>
            <a:ext cx="4682942" cy="37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Rule Condition Score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Critical risk + Severe vitals 95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High risk + Severe vitals 85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 Critical risk 80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Elderly + Multiple comorb. 75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Doctor rec &gt; 7 70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Medium risk + Moderate vitals 50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 Multiple comorbidities 60</a:t>
            </a: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 Low risk + Stable vitals 30</a:t>
            </a:r>
          </a:p>
          <a:p>
            <a:pPr algn="l">
              <a:lnSpc>
                <a:spcPts val="3000"/>
              </a:lnSpc>
            </a:pPr>
            <a:endParaRPr lang="en-US" sz="2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094387" y="2750238"/>
            <a:ext cx="3842898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Laboratory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4365" y="7506138"/>
            <a:ext cx="6254534" cy="278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2"/>
              </a:lnSpc>
            </a:pPr>
            <a:r>
              <a:rPr lang="en-US" sz="24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Priority Example</a:t>
            </a:r>
          </a:p>
          <a:p>
            <a:pPr marL="0" lvl="0" indent="0" algn="l">
              <a:lnSpc>
                <a:spcPts val="2732"/>
              </a:lnSpc>
            </a:pPr>
            <a:endParaRPr lang="en-US" sz="246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732"/>
              </a:lnSpc>
            </a:pPr>
            <a:r>
              <a:rPr lang="en-US" sz="24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Patient A:</a:t>
            </a:r>
          </a:p>
          <a:p>
            <a:pPr marL="0" lvl="0" indent="0" algn="l">
              <a:lnSpc>
                <a:spcPts val="2732"/>
              </a:lnSpc>
            </a:pPr>
            <a:r>
              <a:rPr lang="en-US" sz="24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Risk = 10, Vital = 9, Age = 78, Comorbidity = 3, Recovery = 8</a:t>
            </a:r>
          </a:p>
          <a:p>
            <a:pPr marL="0" lvl="0" indent="0" algn="l">
              <a:lnSpc>
                <a:spcPts val="2732"/>
              </a:lnSpc>
            </a:pPr>
            <a:endParaRPr lang="en-US" sz="246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2732"/>
              </a:lnSpc>
            </a:pPr>
            <a:r>
              <a:rPr lang="en-US" sz="24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Rules Triggered → 95, 80, 75</a:t>
            </a:r>
          </a:p>
          <a:p>
            <a:pPr algn="l">
              <a:lnSpc>
                <a:spcPts val="2732"/>
              </a:lnSpc>
              <a:spcBef>
                <a:spcPct val="0"/>
              </a:spcBef>
            </a:pPr>
            <a:r>
              <a:rPr lang="en-US" sz="24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Priority = 83.33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7663" y="-17469005"/>
            <a:ext cx="24872651" cy="24872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50192" y="2246947"/>
            <a:ext cx="4432916" cy="6349867"/>
            <a:chOff x="0" y="0"/>
            <a:chExt cx="1167517" cy="16723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7517" cy="1672393"/>
            </a:xfrm>
            <a:custGeom>
              <a:avLst/>
              <a:gdLst/>
              <a:ahLst/>
              <a:cxnLst/>
              <a:rect l="l" t="t" r="r" b="b"/>
              <a:pathLst>
                <a:path w="1167517" h="167239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1611267"/>
                  </a:lnTo>
                  <a:cubicBezTo>
                    <a:pt x="1167517" y="1645026"/>
                    <a:pt x="1140150" y="1672393"/>
                    <a:pt x="1106391" y="1672393"/>
                  </a:cubicBezTo>
                  <a:lnTo>
                    <a:pt x="61126" y="1672393"/>
                  </a:lnTo>
                  <a:cubicBezTo>
                    <a:pt x="27367" y="1672393"/>
                    <a:pt x="0" y="1645026"/>
                    <a:pt x="0" y="161126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167517" cy="168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0799" y="2396769"/>
            <a:ext cx="4432916" cy="6200045"/>
            <a:chOff x="0" y="0"/>
            <a:chExt cx="1167517" cy="1632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7517" cy="1632934"/>
            </a:xfrm>
            <a:custGeom>
              <a:avLst/>
              <a:gdLst/>
              <a:ahLst/>
              <a:cxnLst/>
              <a:rect l="l" t="t" r="r" b="b"/>
              <a:pathLst>
                <a:path w="1167517" h="1632934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1571808"/>
                  </a:lnTo>
                  <a:cubicBezTo>
                    <a:pt x="1167517" y="1605567"/>
                    <a:pt x="1140150" y="1632934"/>
                    <a:pt x="1106391" y="1632934"/>
                  </a:cubicBezTo>
                  <a:lnTo>
                    <a:pt x="61126" y="1632934"/>
                  </a:lnTo>
                  <a:cubicBezTo>
                    <a:pt x="27367" y="1632934"/>
                    <a:pt x="0" y="1605567"/>
                    <a:pt x="0" y="1571808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167517" cy="164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46615" y="2396769"/>
            <a:ext cx="4432916" cy="6200045"/>
            <a:chOff x="0" y="0"/>
            <a:chExt cx="1167517" cy="16329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7517" cy="1632934"/>
            </a:xfrm>
            <a:custGeom>
              <a:avLst/>
              <a:gdLst/>
              <a:ahLst/>
              <a:cxnLst/>
              <a:rect l="l" t="t" r="r" b="b"/>
              <a:pathLst>
                <a:path w="1167517" h="1632934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1571808"/>
                  </a:lnTo>
                  <a:cubicBezTo>
                    <a:pt x="1167517" y="1605567"/>
                    <a:pt x="1140150" y="1632934"/>
                    <a:pt x="1106391" y="1632934"/>
                  </a:cubicBezTo>
                  <a:lnTo>
                    <a:pt x="61126" y="1632934"/>
                  </a:lnTo>
                  <a:cubicBezTo>
                    <a:pt x="27367" y="1632934"/>
                    <a:pt x="0" y="1605567"/>
                    <a:pt x="0" y="1571808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167517" cy="164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08518" y="235866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30665" y="2544407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 OBJECTIVE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60533" y="2548440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 STEPS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07415" y="2900865"/>
            <a:ext cx="3918470" cy="569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Population size: 100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Generations: 150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Mutation rate: 0.15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 works like biological evolution: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Selection → best survive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Crossover → mix parents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Mutation → randomness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Repeat for 150 generations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30665" y="3431720"/>
            <a:ext cx="3787329" cy="455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 optimizes: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Sum of patient priorities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Nurse workload balance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Ventilator matching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Specialty matching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Critical patients first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20602" y="3050720"/>
            <a:ext cx="3445928" cy="531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random population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 fitness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Tournament selection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 crossover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Mutation (swap patients)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Run 150 generations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Pick the best chromosome</a:t>
            </a:r>
          </a:p>
          <a:p>
            <a:pPr algn="ctr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8780806" y="1777534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860146" y="601144"/>
            <a:ext cx="8983420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GENETIC ALGORITHM</a:t>
            </a:r>
          </a:p>
        </p:txBody>
      </p:sp>
      <p:sp>
        <p:nvSpPr>
          <p:cNvPr id="29" name="Freeform 29"/>
          <p:cNvSpPr/>
          <p:nvPr/>
        </p:nvSpPr>
        <p:spPr>
          <a:xfrm>
            <a:off x="17074088" y="8487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75702" y="6173644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177377" y="9099183"/>
            <a:ext cx="12802155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Best Fitness ExampleGeneration and Best scores 1: 3,500 ,30: 4,200, 60: 4,450, 90: 4,500 ,150: 4,533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70867"/>
            <a:ext cx="515665" cy="515665"/>
          </a:xfrm>
          <a:custGeom>
            <a:avLst/>
            <a:gdLst/>
            <a:ahLst/>
            <a:cxnLst/>
            <a:rect l="l" t="t" r="r" b="b"/>
            <a:pathLst>
              <a:path w="515665" h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31751" y="7461794"/>
            <a:ext cx="338782" cy="525244"/>
          </a:xfrm>
          <a:custGeom>
            <a:avLst/>
            <a:gdLst/>
            <a:ahLst/>
            <a:cxnLst/>
            <a:rect l="l" t="t" r="r" b="b"/>
            <a:pathLst>
              <a:path w="338782" h="525244">
                <a:moveTo>
                  <a:pt x="0" y="0"/>
                </a:moveTo>
                <a:lnTo>
                  <a:pt x="338782" y="0"/>
                </a:lnTo>
                <a:lnTo>
                  <a:pt x="338782" y="525244"/>
                </a:lnTo>
                <a:lnTo>
                  <a:pt x="0" y="525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41922" y="1642981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855622" y="-5125918"/>
            <a:ext cx="12631018" cy="126310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56332" y="755251"/>
            <a:ext cx="6535177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FINAL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3638" y="2091278"/>
            <a:ext cx="6800362" cy="226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 40 ICU beds assigned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 Critical patients prioritized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 Ventilators assigned correctly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 Nurse workload balanced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✔ Best Fitness = 4533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966895" y="8936385"/>
            <a:ext cx="3933790" cy="39337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500918" y="8435467"/>
            <a:ext cx="1001836" cy="10018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45436" y="6900987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17486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851142" y="4095868"/>
            <a:ext cx="6800362" cy="1526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sz="5223" b="1" dirty="0">
                <a:solidFill>
                  <a:srgbClr val="3575FE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OUTOUTS</a:t>
            </a:r>
          </a:p>
          <a:p>
            <a:pPr algn="ctr">
              <a:lnSpc>
                <a:spcPts val="5797"/>
              </a:lnSpc>
              <a:spcBef>
                <a:spcPct val="0"/>
              </a:spcBef>
            </a:pPr>
            <a:endParaRPr lang="en-US" sz="5223" b="1" dirty="0">
              <a:solidFill>
                <a:srgbClr val="3575F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26" name="Picture 25" descr="A close-up of a graph">
            <a:extLst>
              <a:ext uri="{FF2B5EF4-FFF2-40B4-BE49-F238E27FC236}">
                <a16:creationId xmlns:a16="http://schemas.microsoft.com/office/drawing/2014/main" id="{754D3889-C7FB-0C64-08C7-856DBF1E97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06" y="4859144"/>
            <a:ext cx="9648702" cy="50087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594</Words>
  <Application>Microsoft Office PowerPoint</Application>
  <PresentationFormat>Custom</PresentationFormat>
  <Paragraphs>142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Poppins</vt:lpstr>
      <vt:lpstr>Calibri</vt:lpstr>
      <vt:lpstr>Arial</vt:lpstr>
      <vt:lpstr>Poppins Bold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keshav kumar</cp:lastModifiedBy>
  <cp:revision>4</cp:revision>
  <dcterms:created xsi:type="dcterms:W3CDTF">2006-08-16T00:00:00Z</dcterms:created>
  <dcterms:modified xsi:type="dcterms:W3CDTF">2025-11-15T06:44:40Z</dcterms:modified>
  <dc:identifier>DAG4vQTWejM</dc:identifier>
</cp:coreProperties>
</file>